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4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5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6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7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Índice BF</c:v>
                </c:pt>
              </c:strCache>
            </c:strRef>
          </c:tx>
          <c:spPr>
            <a:solidFill>
              <a:srgbClr val="D2691E"/>
            </a:solidFill>
            <a:effectLst/>
          </c:spPr>
          <c:invertIfNegative val="0"/>
          <c:dLbls>
            <c:numFmt formatCode="0.00&quot;×&quot;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00000"/>
                    </a:solidFill>
                    <a:latin typeface="Courier New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Sheet1!$A$2:$A$12</c:f>
              <c:multiLvlStrCache>
                <c:ptCount val="11"/>
                <c:lvl>
                  <c:pt idx="0">
                    <c:v>Eletrodoméstico</c:v>
                  </c:pt>
                  <c:pt idx="1">
                    <c:v>Varejo</c:v>
                  </c:pt>
                  <c:pt idx="2">
                    <c:v>Financeiro</c:v>
                  </c:pt>
                  <c:pt idx="3">
                    <c:v>Automotivo</c:v>
                  </c:pt>
                  <c:pt idx="4">
                    <c:v>Apostas</c:v>
                  </c:pt>
                  <c:pt idx="5">
                    <c:v>Bebida</c:v>
                  </c:pt>
                  <c:pt idx="6">
                    <c:v>Alimento &amp; Chocolate</c:v>
                  </c:pt>
                  <c:pt idx="7">
                    <c:v>Beauty</c:v>
                  </c:pt>
                  <c:pt idx="8">
                    <c:v>Higiene Doméstica</c:v>
                  </c:pt>
                  <c:pt idx="9">
                    <c:v>Entretenimento</c:v>
                  </c:pt>
                  <c:pt idx="10">
                    <c:v>Farma &amp; Saúde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1.38</c:v>
                </c:pt>
                <c:pt idx="1">
                  <c:v>1.3</c:v>
                </c:pt>
                <c:pt idx="2">
                  <c:v>1.28</c:v>
                </c:pt>
                <c:pt idx="3">
                  <c:v>1.19</c:v>
                </c:pt>
                <c:pt idx="4">
                  <c:v>1.16</c:v>
                </c:pt>
                <c:pt idx="5">
                  <c:v>1.13</c:v>
                </c:pt>
                <c:pt idx="6">
                  <c:v>1.08</c:v>
                </c:pt>
                <c:pt idx="7">
                  <c:v>1.06</c:v>
                </c:pt>
                <c:pt idx="8">
                  <c:v>1.02</c:v>
                </c:pt>
                <c:pt idx="9">
                  <c:v>1</c:v>
                </c:pt>
                <c:pt idx="10">
                  <c:v>0.98</c:v>
                </c:pt>
              </c:numCache>
            </c:numRef>
          </c:val>
        </c:ser>
        <c:dLbls>
          <c:numFmt formatCode="0.00&quot;×&quot;" sourceLinked="0"/>
          <c:txPr>
            <a:bodyPr/>
            <a:lstStyle/>
            <a:p>
              <a:pPr>
                <a:defRPr b="0" i="0" strike="noStrike" sz="1000" u="none">
                  <a:solidFill>
                    <a:srgbClr val="000000"/>
                  </a:solidFill>
                  <a:latin typeface="Courier New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5181E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.5"/>
          <c:min val="0.8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Janela % do ano</c:v>
                </c:pt>
              </c:strCache>
            </c:strRef>
          </c:tx>
          <c:spPr>
            <a:solidFill>
              <a:srgbClr val="3B5BDB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00000"/>
                    </a:solidFill>
                    <a:latin typeface="Courier New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Sheet1!$A$2:$A$23</c:f>
              <c:multiLvlStrCache>
                <c:ptCount val="22"/>
                <c:lvl>
                  <c:pt idx="0">
                    <c:v>Paramount</c:v>
                  </c:pt>
                  <c:pt idx="1">
                    <c:v>Inter</c:v>
                  </c:pt>
                  <c:pt idx="2">
                    <c:v>Mars</c:v>
                  </c:pt>
                  <c:pt idx="3">
                    <c:v>Meta</c:v>
                  </c:pt>
                  <c:pt idx="4">
                    <c:v>Ypê</c:v>
                  </c:pt>
                  <c:pt idx="5">
                    <c:v>Renault</c:v>
                  </c:pt>
                  <c:pt idx="6">
                    <c:v>TikTok</c:v>
                  </c:pt>
                  <c:pt idx="7">
                    <c:v>Honda</c:v>
                  </c:pt>
                  <c:pt idx="8">
                    <c:v>Stellantis</c:v>
                  </c:pt>
                  <c:pt idx="9">
                    <c:v>Haleon</c:v>
                  </c:pt>
                  <c:pt idx="10">
                    <c:v>Heineken</c:v>
                  </c:pt>
                  <c:pt idx="11">
                    <c:v>Mondelez</c:v>
                  </c:pt>
                  <c:pt idx="12">
                    <c:v>Nivea</c:v>
                  </c:pt>
                  <c:pt idx="13">
                    <c:v>Santander</c:v>
                  </c:pt>
                  <c:pt idx="14">
                    <c:v>Carrefour</c:v>
                  </c:pt>
                  <c:pt idx="15">
                    <c:v>Disney</c:v>
                  </c:pt>
                  <c:pt idx="16">
                    <c:v>Electrolux</c:v>
                  </c:pt>
                  <c:pt idx="17">
                    <c:v>Sportingbet</c:v>
                  </c:pt>
                  <c:pt idx="18">
                    <c:v>P&amp;G</c:v>
                  </c:pt>
                  <c:pt idx="19">
                    <c:v>Opella</c:v>
                  </c:pt>
                  <c:pt idx="20">
                    <c:v>Kenvue</c:v>
                  </c:pt>
                  <c:pt idx="21">
                    <c:v>Petra</c:v>
                  </c:pt>
                </c:lvl>
              </c:multiLvlStrCache>
            </c:multiLvl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62.8</c:v>
                </c:pt>
                <c:pt idx="1">
                  <c:v>59.4</c:v>
                </c:pt>
                <c:pt idx="2">
                  <c:v>54.1</c:v>
                </c:pt>
                <c:pt idx="3">
                  <c:v>51.1</c:v>
                </c:pt>
                <c:pt idx="4">
                  <c:v>49.6</c:v>
                </c:pt>
                <c:pt idx="5">
                  <c:v>42.6</c:v>
                </c:pt>
                <c:pt idx="6">
                  <c:v>41.2</c:v>
                </c:pt>
                <c:pt idx="7">
                  <c:v>37.7</c:v>
                </c:pt>
                <c:pt idx="8">
                  <c:v>36.8</c:v>
                </c:pt>
                <c:pt idx="9">
                  <c:v>31.5</c:v>
                </c:pt>
                <c:pt idx="10">
                  <c:v>31.1</c:v>
                </c:pt>
                <c:pt idx="11">
                  <c:v>28.2</c:v>
                </c:pt>
                <c:pt idx="12">
                  <c:v>27.7</c:v>
                </c:pt>
                <c:pt idx="13">
                  <c:v>27.6</c:v>
                </c:pt>
                <c:pt idx="14">
                  <c:v>26.5</c:v>
                </c:pt>
                <c:pt idx="15">
                  <c:v>22.1</c:v>
                </c:pt>
                <c:pt idx="16">
                  <c:v>20.3</c:v>
                </c:pt>
                <c:pt idx="17">
                  <c:v>18.6</c:v>
                </c:pt>
                <c:pt idx="18">
                  <c:v>17.8</c:v>
                </c:pt>
                <c:pt idx="19">
                  <c:v>17.2</c:v>
                </c:pt>
                <c:pt idx="20">
                  <c:v>4.9</c:v>
                </c:pt>
                <c:pt idx="21">
                  <c:v>3.7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900" u="none">
                  <a:solidFill>
                    <a:srgbClr val="000000"/>
                  </a:solidFill>
                  <a:latin typeface="Courier New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81E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800" b="0" i="0" u="none" strike="noStrike">
                <a:solidFill>
                  <a:srgbClr val="89929F"/>
                </a:solidFill>
                <a:latin typeface="Courier New"/>
              </a:defRPr>
            </a:pPr>
            <a:r>
              <a:rPr sz="800" b="0" i="0" u="none" strike="noStrike">
                <a:solidFill>
                  <a:srgbClr val="89929F"/>
                </a:solidFill>
                <a:latin typeface="Courier New"/>
              </a:rPr>
              <a:t>Investimento mensal 2025 (R$ 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R$ M</c:v>
                </c:pt>
              </c:strCache>
            </c:strRef>
          </c:tx>
          <c:spPr>
            <a:solidFill>
              <a:srgbClr val="3B5BD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58.4</c:v>
                </c:pt>
                <c:pt idx="1">
                  <c:v>24.7</c:v>
                </c:pt>
                <c:pt idx="2">
                  <c:v>25.4</c:v>
                </c:pt>
                <c:pt idx="3">
                  <c:v>39.1</c:v>
                </c:pt>
                <c:pt idx="4">
                  <c:v>7.4</c:v>
                </c:pt>
                <c:pt idx="5">
                  <c:v>46</c:v>
                </c:pt>
                <c:pt idx="6">
                  <c:v>20.1</c:v>
                </c:pt>
                <c:pt idx="7">
                  <c:v>5.2</c:v>
                </c:pt>
                <c:pt idx="8">
                  <c:v>17.6</c:v>
                </c:pt>
                <c:pt idx="9">
                  <c:v>46.1</c:v>
                </c:pt>
                <c:pt idx="10">
                  <c:v>31.2</c:v>
                </c:pt>
                <c:pt idx="11">
                  <c:v>22.6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2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800" b="0" i="0" u="none" strike="noStrike">
                <a:solidFill>
                  <a:srgbClr val="89929F"/>
                </a:solidFill>
                <a:latin typeface="Courier New"/>
              </a:defRPr>
            </a:pPr>
            <a:r>
              <a:rPr sz="800" b="0" i="0" u="none" strike="noStrike">
                <a:solidFill>
                  <a:srgbClr val="89929F"/>
                </a:solidFill>
                <a:latin typeface="Courier New"/>
              </a:rPr>
              <a:t>Investimento mensal 2025 (R$ 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R$ M</c:v>
                </c:pt>
              </c:strCache>
            </c:strRef>
          </c:tx>
          <c:spPr>
            <a:solidFill>
              <a:srgbClr val="3B5BD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11.9</c:v>
                </c:pt>
                <c:pt idx="1">
                  <c:v>17.2</c:v>
                </c:pt>
                <c:pt idx="2">
                  <c:v>16.4</c:v>
                </c:pt>
                <c:pt idx="3">
                  <c:v>12.8</c:v>
                </c:pt>
                <c:pt idx="4">
                  <c:v>6.2</c:v>
                </c:pt>
                <c:pt idx="5">
                  <c:v>19.1</c:v>
                </c:pt>
                <c:pt idx="6">
                  <c:v>7.3</c:v>
                </c:pt>
                <c:pt idx="7">
                  <c:v>17.6</c:v>
                </c:pt>
                <c:pt idx="8">
                  <c:v>6.5</c:v>
                </c:pt>
                <c:pt idx="9">
                  <c:v>5.7</c:v>
                </c:pt>
                <c:pt idx="10">
                  <c:v>16.8</c:v>
                </c:pt>
                <c:pt idx="11">
                  <c:v>5.8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2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800" b="0" i="0" u="none" strike="noStrike">
                <a:solidFill>
                  <a:srgbClr val="89929F"/>
                </a:solidFill>
                <a:latin typeface="Courier New"/>
              </a:defRPr>
            </a:pPr>
            <a:r>
              <a:rPr sz="800" b="0" i="0" u="none" strike="noStrike">
                <a:solidFill>
                  <a:srgbClr val="89929F"/>
                </a:solidFill>
                <a:latin typeface="Courier New"/>
              </a:rPr>
              <a:t>Investimento mensal 2025 (R$ 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R$ M</c:v>
                </c:pt>
              </c:strCache>
            </c:strRef>
          </c:tx>
          <c:spPr>
            <a:solidFill>
              <a:srgbClr val="3B5BD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8.4</c:v>
                </c:pt>
                <c:pt idx="1">
                  <c:v>17.7</c:v>
                </c:pt>
                <c:pt idx="2">
                  <c:v>8.3</c:v>
                </c:pt>
                <c:pt idx="3">
                  <c:v>4.7</c:v>
                </c:pt>
                <c:pt idx="4">
                  <c:v>6.5</c:v>
                </c:pt>
                <c:pt idx="5">
                  <c:v>13.1</c:v>
                </c:pt>
                <c:pt idx="6">
                  <c:v>10.9</c:v>
                </c:pt>
                <c:pt idx="7">
                  <c:v>29.5</c:v>
                </c:pt>
                <c:pt idx="8">
                  <c:v>27.4</c:v>
                </c:pt>
                <c:pt idx="9">
                  <c:v>40.7</c:v>
                </c:pt>
                <c:pt idx="10">
                  <c:v>38.3</c:v>
                </c:pt>
                <c:pt idx="11">
                  <c:v>9.3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2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800" b="0" i="0" u="none" strike="noStrike">
                <a:solidFill>
                  <a:srgbClr val="89929F"/>
                </a:solidFill>
                <a:latin typeface="Courier New"/>
              </a:defRPr>
            </a:pPr>
            <a:r>
              <a:rPr sz="800" b="0" i="0" u="none" strike="noStrike">
                <a:solidFill>
                  <a:srgbClr val="89929F"/>
                </a:solidFill>
                <a:latin typeface="Courier New"/>
              </a:rPr>
              <a:t>Investimento mensal 2025 (R$ 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R$ M</c:v>
                </c:pt>
              </c:strCache>
            </c:strRef>
          </c:tx>
          <c:spPr>
            <a:solidFill>
              <a:srgbClr val="3B5BD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3.3</c:v>
                </c:pt>
                <c:pt idx="1">
                  <c:v>0.3</c:v>
                </c:pt>
                <c:pt idx="2">
                  <c:v>0.5</c:v>
                </c:pt>
                <c:pt idx="3">
                  <c:v>0.2</c:v>
                </c:pt>
                <c:pt idx="4">
                  <c:v>0.4</c:v>
                </c:pt>
                <c:pt idx="5">
                  <c:v>17.5</c:v>
                </c:pt>
                <c:pt idx="6">
                  <c:v>36.6</c:v>
                </c:pt>
                <c:pt idx="7">
                  <c:v>3.7</c:v>
                </c:pt>
                <c:pt idx="8">
                  <c:v>3.4</c:v>
                </c:pt>
                <c:pt idx="9">
                  <c:v>13.5</c:v>
                </c:pt>
                <c:pt idx="10">
                  <c:v>52.2</c:v>
                </c:pt>
                <c:pt idx="11">
                  <c:v>36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2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9929F"/>
                </a:solidFill>
                <a:latin typeface="Courier New"/>
              </a:defRPr>
            </a:pPr>
            <a:r>
              <a:rPr sz="900" b="0" i="0" u="none" strike="noStrike">
                <a:solidFill>
                  <a:srgbClr val="89929F"/>
                </a:solidFill>
                <a:latin typeface="Courier New"/>
              </a:rPr>
              <a:t>Investimento mensal 2025 (R$ M)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Santander</c:v>
                </c:pt>
              </c:strCache>
            </c:strRef>
          </c:tx>
          <c:spPr>
            <a:solidFill>
              <a:srgbClr val="3B5BDB"/>
            </a:solidFill>
            <a:ln w="31750" cap="flat">
              <a:solidFill>
                <a:srgbClr val="3B5BD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3B5BDB"/>
              </a:solidFill>
              <a:ln w="9525" cap="flat">
                <a:solidFill>
                  <a:srgbClr val="3B5BD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58.4</c:v>
                </c:pt>
                <c:pt idx="1">
                  <c:v>24.7</c:v>
                </c:pt>
                <c:pt idx="2">
                  <c:v>25.4</c:v>
                </c:pt>
                <c:pt idx="3">
                  <c:v>39.1</c:v>
                </c:pt>
                <c:pt idx="4">
                  <c:v>7.4</c:v>
                </c:pt>
                <c:pt idx="5">
                  <c:v>46</c:v>
                </c:pt>
                <c:pt idx="6">
                  <c:v>20.1</c:v>
                </c:pt>
                <c:pt idx="7">
                  <c:v>5.2</c:v>
                </c:pt>
                <c:pt idx="8">
                  <c:v>17.6</c:v>
                </c:pt>
                <c:pt idx="9">
                  <c:v>46.1</c:v>
                </c:pt>
                <c:pt idx="10">
                  <c:v>31.2</c:v>
                </c:pt>
                <c:pt idx="11">
                  <c:v>22.6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Electrolux</c:v>
                </c:pt>
              </c:strCache>
            </c:strRef>
          </c:tx>
          <c:spPr>
            <a:solidFill>
              <a:srgbClr val="D2691E"/>
            </a:solidFill>
            <a:ln w="31750" cap="flat">
              <a:solidFill>
                <a:srgbClr val="D2691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D2691E"/>
              </a:solidFill>
              <a:ln w="9525" cap="flat">
                <a:solidFill>
                  <a:srgbClr val="D2691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11.9</c:v>
                </c:pt>
                <c:pt idx="1">
                  <c:v>17.2</c:v>
                </c:pt>
                <c:pt idx="2">
                  <c:v>16.4</c:v>
                </c:pt>
                <c:pt idx="3">
                  <c:v>12.8</c:v>
                </c:pt>
                <c:pt idx="4">
                  <c:v>6.2</c:v>
                </c:pt>
                <c:pt idx="5">
                  <c:v>19.1</c:v>
                </c:pt>
                <c:pt idx="6">
                  <c:v>7.3</c:v>
                </c:pt>
                <c:pt idx="7">
                  <c:v>17.6</c:v>
                </c:pt>
                <c:pt idx="8">
                  <c:v>6.5</c:v>
                </c:pt>
                <c:pt idx="9">
                  <c:v>5.7</c:v>
                </c:pt>
                <c:pt idx="10">
                  <c:v>16.8</c:v>
                </c:pt>
                <c:pt idx="11">
                  <c:v>5.8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Ypê</c:v>
                </c:pt>
              </c:strCache>
            </c:strRef>
          </c:tx>
          <c:spPr>
            <a:solidFill>
              <a:srgbClr val="2B8A3E"/>
            </a:solidFill>
            <a:ln w="31750" cap="flat">
              <a:solidFill>
                <a:srgbClr val="2B8A3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2B8A3E"/>
              </a:solidFill>
              <a:ln w="9525" cap="flat">
                <a:solidFill>
                  <a:srgbClr val="2B8A3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8.4</c:v>
                </c:pt>
                <c:pt idx="1">
                  <c:v>17.7</c:v>
                </c:pt>
                <c:pt idx="2">
                  <c:v>8.3</c:v>
                </c:pt>
                <c:pt idx="3">
                  <c:v>4.7</c:v>
                </c:pt>
                <c:pt idx="4">
                  <c:v>6.5</c:v>
                </c:pt>
                <c:pt idx="5">
                  <c:v>13.1</c:v>
                </c:pt>
                <c:pt idx="6">
                  <c:v>10.9</c:v>
                </c:pt>
                <c:pt idx="7">
                  <c:v>29.5</c:v>
                </c:pt>
                <c:pt idx="8">
                  <c:v>27.4</c:v>
                </c:pt>
                <c:pt idx="9">
                  <c:v>40.7</c:v>
                </c:pt>
                <c:pt idx="10">
                  <c:v>38.3</c:v>
                </c:pt>
                <c:pt idx="11">
                  <c:v>9.3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TikTok</c:v>
                </c:pt>
              </c:strCache>
            </c:strRef>
          </c:tx>
          <c:spPr>
            <a:solidFill>
              <a:srgbClr val="C92A2A"/>
            </a:solidFill>
            <a:ln w="31750" cap="flat">
              <a:solidFill>
                <a:srgbClr val="C92A2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C92A2A"/>
              </a:solidFill>
              <a:ln w="9525" cap="flat">
                <a:solidFill>
                  <a:srgbClr val="C92A2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</c:lvl>
              </c:multiLvlStrCache>
            </c:multiLvl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3.3</c:v>
                </c:pt>
                <c:pt idx="1">
                  <c:v>0.3</c:v>
                </c:pt>
                <c:pt idx="2">
                  <c:v>0.5</c:v>
                </c:pt>
                <c:pt idx="3">
                  <c:v>0.2</c:v>
                </c:pt>
                <c:pt idx="4">
                  <c:v>0.4</c:v>
                </c:pt>
                <c:pt idx="5">
                  <c:v>17.5</c:v>
                </c:pt>
                <c:pt idx="6">
                  <c:v>36.6</c:v>
                </c:pt>
                <c:pt idx="7">
                  <c:v>3.7</c:v>
                </c:pt>
                <c:pt idx="8">
                  <c:v>3.4</c:v>
                </c:pt>
                <c:pt idx="9">
                  <c:v>13.5</c:v>
                </c:pt>
                <c:pt idx="10">
                  <c:v>52.2</c:v>
                </c:pt>
                <c:pt idx="11">
                  <c:v>36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4E8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472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D77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D77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GRUPO PUBLICIS · EDIÇÃO BASE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737360"/>
            <a:ext cx="10972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Setembro decide novembro</a:t>
            </a:r>
            <a:endParaRPr lang="en-US" sz="60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33832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a base DADOS_BF mostra sobre a janela set–out–nov: quem concentra, quem esvazia, e onde a nossa verba colide com a dos rivais — canal a canal, praça a praça, em reais consultados.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548640" y="51206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Todo número deste deck é uma consulta direta. Sem estimativas, sem multiplicação de percentuais, sem projeção.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10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PRIORIDADE BLACK FRIDAY · ENTRETENIMENTO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TikTok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R$ 167,7 M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invest. 2025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743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34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2,8% · #6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2834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· rank holding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120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+61%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5120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YoY 24→25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315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406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R$ 69,1 M · 41,2%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406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janela set–nov · % do ano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9601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692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R$ 52,2 M · 31,1%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· % do ano</a:t>
            </a:r>
            <a:endParaRPr lang="en-US" sz="9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31720"/>
          <a:ext cx="75895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143000"/>
                <a:gridCol w="1051560"/>
                <a:gridCol w="914400"/>
                <a:gridCol w="914400"/>
                <a:gridCol w="868680"/>
                <a:gridCol w="86868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Anunciante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TV Aberta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OOH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Centro/MG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Globo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R$ 474,3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R$ 153,3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R$ 308,1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R$ 21,6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R$ 90,3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Record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R$ 147,9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R$ 41,8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R$ 30,9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R$ 32,9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R$ 19,3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R$ 11,5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Warner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R$ 126,9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Disney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R$ 71,9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R$ 18,4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R$ 19,7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TikTok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R$ 69,1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R$ 52,2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R$ 26,7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R$ 24,3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R$ 68,0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R$ 45,5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R$ 18,9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Amazon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R$ 35,9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R$ 18,3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 txBox="1"/>
          <p:nvPr/>
        </p:nvSpPr>
        <p:spPr>
          <a:xfrm>
            <a:off x="83210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LEITURA (posições calculadas sobre os valores consultados)</a:t>
            </a:r>
            <a:endParaRPr lang="en-US" sz="850" dirty="0"/>
          </a:p>
        </p:txBody>
      </p:sp>
      <p:sp>
        <p:nvSpPr>
          <p:cNvPr id="23" name="Text 20"/>
          <p:cNvSpPr txBox="1"/>
          <p:nvPr/>
        </p:nvSpPr>
        <p:spPr>
          <a:xfrm>
            <a:off x="8321040" y="2651760"/>
            <a:ext cx="3383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Aberta na janela: Globo lidera com R$ 308,1 M; TikTok é #3 (R$ 26,7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OOH na janela: Meta lidera com R$ 45,5 M; TikTok é #3 (R$ 24,3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Paulo na janela: Globo R$ 90,3 M; TikTok é #2 (R$ 22,2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Centro/MG na janela: Globo R$ 50,0 M; TikTok é #2 (R$ 12,8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Novembro: Globo R$ 153,3 M; TikTok é #2.</a:t>
            </a:r>
            <a:endParaRPr lang="en-US" sz="1050" dirty="0"/>
          </a:p>
        </p:txBody>
      </p:sp>
      <p:graphicFrame>
        <p:nvGraphicFramePr>
          <p:cNvPr id="24" name="Chart 0" descr=""/>
          <p:cNvGraphicFramePr/>
          <p:nvPr/>
        </p:nvGraphicFramePr>
        <p:xfrm>
          <a:off x="457200" y="4709160"/>
          <a:ext cx="7589520" cy="1600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11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6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Quando o rival de janela é da própria casa</a:t>
            </a:r>
            <a:endParaRPr lang="en-US" sz="3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694944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1737360"/>
                <a:gridCol w="2377440"/>
                <a:gridCol w="137160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Marca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Arena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OOH na janela (ou mídia líder)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total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Entretenimento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R$ 45,5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R$ 68,0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TikTok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Entretenimento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R$ 24,3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R$ 69,1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Stellantis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Automotivo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R$ 58,8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R$ 163,2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Renault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Automotivo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R$ 11,7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R$ 85,0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Honda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Automotivo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R$ 6,0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R$ 15,9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Haleon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Farma &amp; Saúde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R$ 65,3 M (TV Aberta)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R$ 70,1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Opella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Farma &amp; Saúde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R$ 21,4 M (TV Aberta)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R$ 23,7 M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86384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804672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R$ 69,8 M</a:t>
            </a:r>
            <a:endParaRPr lang="en-US" sz="3600" dirty="0"/>
          </a:p>
        </p:txBody>
      </p:sp>
      <p:sp>
        <p:nvSpPr>
          <p:cNvPr id="9" name="Text 6"/>
          <p:cNvSpPr txBox="1"/>
          <p:nvPr/>
        </p:nvSpPr>
        <p:spPr>
          <a:xfrm>
            <a:off x="804672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OOH de Meta + TikTok na janela set–nov 2025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7863840" y="3291840"/>
            <a:ext cx="3840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do mesmo grupo comprando a mesma mídia, na mesma janela, na mesma arena. O plano de compra precisa ser por grupo, não por marca: deconflict de faces e bissemanas antes de outubro.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12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7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relógio: quando cada prioridade acende</a:t>
            </a:r>
            <a:endParaRPr lang="en-US" sz="34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457200" y="1371600"/>
          <a:ext cx="7680960" cy="4846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859536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877824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</a:t>
            </a:r>
            <a:endParaRPr lang="en-US" sz="4400" dirty="0"/>
          </a:p>
        </p:txBody>
      </p:sp>
      <p:sp>
        <p:nvSpPr>
          <p:cNvPr id="9" name="Text 6"/>
          <p:cNvSpPr txBox="1"/>
          <p:nvPr/>
        </p:nvSpPr>
        <p:spPr>
          <a:xfrm>
            <a:off x="877824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Estamos em setembro: a grade de out–nov fecha agora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8595360" y="3383280"/>
            <a:ext cx="32004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Santander: pico em jan (R$ 58,4 M)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Electrolux: pico em jun (R$ 19,1 M)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Ypê: pico em out (R$ 40,7 M)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TikTok: pico em nov (R$ 52,2 M)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13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8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Onde a verba da janela aterrissa</a:t>
            </a:r>
            <a:endParaRPr lang="en-US" sz="3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4712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3291840"/>
                <a:gridCol w="3291840"/>
                <a:gridCol w="320040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Marca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Praça #1 na janela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Praça #2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Praça #3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Santander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R$ 36,8 M (38,8%)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Interior R$ 12,9 M (13,6%)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Nacional R$ 12,2 M (12,8%)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Electrolux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Nacional R$ 17,5 M (60,3%)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R$ 5,2 M (18,0%)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Interior R$ 1,8 M (6,2%)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Ypê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R$ 29,8 M (28,0%)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Nacional R$ 22,5 M (21,1%)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Nordeste R$ 14,6 M (13,7%)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TikTok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R$ 22,2 M (32,1%)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Centro/MG R$ 12,8 M (18,5%)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Interior R$ 11,0 M (15,9%)</a:t>
                      </a:r>
                      <a:endParaRPr lang="en-US" sz="10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457200" y="3566160"/>
            <a:ext cx="11247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Arenas também têm geografia própria: Eletrodoméstico é 50,9% Nacional; Bebida é 40,1% São Paulo. A compra de OOH e TV local precisa seguir a praça onde cada marca já concentra — e onde o rival concentra.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D77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14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D77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RECOMENDAÇÃO (LEITURA SOBRE OS FATOS)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Três decisões para setembro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1463040"/>
            <a:ext cx="731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50876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7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Fechar em setembro a compra de out–nov das marcas que concentram na janela (Ypê 49,6% do ano; Meta 51,1%; Paramount 62,8%), antes que os atacantes de novembro inflem o inventário.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3017520"/>
            <a:ext cx="731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5400" dirty="0"/>
          </a:p>
        </p:txBody>
      </p:sp>
      <p:sp>
        <p:nvSpPr>
          <p:cNvPr id="9" name="Text 7"/>
          <p:cNvSpPr txBox="1"/>
          <p:nvPr/>
        </p:nvSpPr>
        <p:spPr>
          <a:xfrm>
            <a:off x="1463040" y="306324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7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Corrigir a Electrolux: 20,3% do ano na janela contra 34,5% da arena. A líder está abaixo do baseline na arena mais sazonal; a verba de set–out (R$ 6,5 M e R$ 5,7 M) é a menor do 2º semestre.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548640" y="4572000"/>
            <a:ext cx="731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5400" dirty="0"/>
          </a:p>
        </p:txBody>
      </p:sp>
      <p:sp>
        <p:nvSpPr>
          <p:cNvPr id="11" name="Text 9"/>
          <p:cNvSpPr txBox="1"/>
          <p:nvPr/>
        </p:nvSpPr>
        <p:spPr>
          <a:xfrm>
            <a:off x="1463040" y="461772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7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Planejar por grupo, não por marca: Meta e TikTok somam R$ 69,8 M de OOH na mesma janela; Stellantis, Renault e Honda compram a mesma arena em set–nov.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1463040" y="59436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Contexto: o líder de Higiene (Reckitt) colocou 4,0% do ano em novembro — R$ 16,6 M de R$ 411,0 M.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15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RESSALVAS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este deck não afirma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371600"/>
            <a:ext cx="749808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há estimativas: nenhum valor foi obtido multiplicando percentuais; cada R$ é uma soma direta de linhas da base.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Investimento é com desconto (líquido de negociação), não valor de tabela.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Claro (Telecom) e Accor (Hotéis) não existem como categorias na base; Lactalis/Polenghi têm investimento monitorado próximo de zero.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Grão: anunciante/holding; Heineken, Petra e Sportingbet no nível de marca. Rivais = top 8 holdings da arena em 2025.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Praças agrupadas em 7 regiões; "Nacional" soma as compras em rede.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"leituras" são ordenações e posições sobre os valores; as três decisões são recomendação, e estão rotuladas como tal.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59536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77824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4400" dirty="0"/>
          </a:p>
        </p:txBody>
      </p:sp>
      <p:sp>
        <p:nvSpPr>
          <p:cNvPr id="9" name="Text 7"/>
          <p:cNvSpPr txBox="1"/>
          <p:nvPr/>
        </p:nvSpPr>
        <p:spPr>
          <a:xfrm>
            <a:off x="877824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estimativas neste deck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2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REGRA DO JOGO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Só o que está na base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371600"/>
            <a:ext cx="6583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proprietária de monitoramento de mídia (investimento com desconto). Ano de referência 2025, variação vs 2024. Janela = setembro, outubro e novembro. Marcas lidas no nível de anunciante/holding; Heineken, Petra e Sportingbet no nível de marca. Rivais = top 8 holdings de cada arena em 2025.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3566160"/>
            <a:ext cx="6583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Lacunas declaradas: Claro (Telecom) e Accor (Hotéis) não existem como categorias na base. Lactalis/Polenghi têm investimento monitorado próximo de zero.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49808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68096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R$ 32.395,4 M</a:t>
            </a:r>
            <a:endParaRPr lang="en-US" sz="2800" dirty="0"/>
          </a:p>
        </p:txBody>
      </p:sp>
      <p:sp>
        <p:nvSpPr>
          <p:cNvPr id="10" name="Text 8"/>
          <p:cNvSpPr txBox="1"/>
          <p:nvPr/>
        </p:nvSpPr>
        <p:spPr>
          <a:xfrm>
            <a:off x="768096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investimento 2025 nas 11 arenas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051560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69848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4400" dirty="0"/>
          </a:p>
        </p:txBody>
      </p:sp>
      <p:sp>
        <p:nvSpPr>
          <p:cNvPr id="13" name="Text 11"/>
          <p:cNvSpPr txBox="1"/>
          <p:nvPr/>
        </p:nvSpPr>
        <p:spPr>
          <a:xfrm>
            <a:off x="1069848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arenas competitivas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498080" y="338328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68096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</a:t>
            </a:r>
            <a:endParaRPr lang="en-US" sz="4400" dirty="0"/>
          </a:p>
        </p:txBody>
      </p:sp>
      <p:sp>
        <p:nvSpPr>
          <p:cNvPr id="16" name="Text 14"/>
          <p:cNvSpPr txBox="1"/>
          <p:nvPr/>
        </p:nvSpPr>
        <p:spPr>
          <a:xfrm>
            <a:off x="7680960" y="443484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do enquadramento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0515600" y="338328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069848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en-US" sz="4400" dirty="0"/>
          </a:p>
        </p:txBody>
      </p:sp>
      <p:sp>
        <p:nvSpPr>
          <p:cNvPr id="19" name="Text 17"/>
          <p:cNvSpPr txBox="1"/>
          <p:nvPr/>
        </p:nvSpPr>
        <p:spPr>
          <a:xfrm>
            <a:off x="10698480" y="443484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rivais consultados (top 8 por arena)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3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1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Onde há onda e onde se rema contra a maré</a:t>
            </a:r>
            <a:endParaRPr lang="en-US" sz="34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457200" y="1371600"/>
          <a:ext cx="7589520" cy="4846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859536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877824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1,38×</a:t>
            </a:r>
            <a:endParaRPr lang="en-US" sz="4400" dirty="0"/>
          </a:p>
        </p:txBody>
      </p:sp>
      <p:sp>
        <p:nvSpPr>
          <p:cNvPr id="9" name="Text 6"/>
          <p:cNvSpPr txBox="1"/>
          <p:nvPr/>
        </p:nvSpPr>
        <p:spPr>
          <a:xfrm>
            <a:off x="877824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Eletrodoméstico: 34,5% do ano na janela (média 2021–25)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8595360" y="3383280"/>
            <a:ext cx="32004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Participação média da janela set–out–nov no ano, 2021–2025, sobre o baseline neutro de 25%. Acima de 1,0× a arena concentra na Black Friday.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Eletrodoméstico, Varejo e Financeiro têm onda real. Farma &amp; Saúde (0,98×) rema contra a maré: pica em julho.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4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2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silêncio dos líderes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008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de 11</a:t>
            </a:r>
            <a:endParaRPr lang="en-US" sz="36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líderes de arena colocam menos de 10% do ano em novembro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3291840"/>
            <a:ext cx="2834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é o mês da decisão de compra, mas os maiores anunciantes de cada arena tratam-no como um mês qualquer. Abaixo, o #1 de cada arena em 2025 e o que ele colocou em novembro.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566160" y="1371600"/>
          <a:ext cx="813816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1371600"/>
                <a:gridCol w="1280160"/>
                <a:gridCol w="1188720"/>
                <a:gridCol w="128016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Líder (arena)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Invest. 2025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Novembro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% ano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% ano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Reckitt (Higiene Doméstica)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R$ 411,0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4,0%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9,1%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Cacau Show (Alimento &amp; Chocolate)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R$ 167,1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5,9%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32,9%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Globo (Entretenimento)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R$ 2.297,6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R$ 153,3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6,7%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20,6%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EMS (Farma &amp; Saúde)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R$ 808,4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R$ 54,7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6,8%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20,3%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Unilever (Beauty)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R$ 475,1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R$ 39,8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8,4%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32,8%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Ambev (Bebida)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R$ 842,7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R$ 77,3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9,2%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22,4%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Betano (Apostas)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R$ 571,5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R$ 57,6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10,1%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27,4%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Stellantis (Automotivo)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R$ 443,1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R$ 49,6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11,2%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36,8%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Electrolux (Eletrodoméstico)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R$ 143,3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11,7%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20,3%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Magalu (Varejo)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R$ 685,6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R$ 97,0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14,1%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29,9%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Governo Federal (Financeiro)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R$ 621,8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R$ 92,1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14,8%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30,1%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5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3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 atacantes de janela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0080" y="1508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24,6%</a:t>
            </a:r>
            <a:endParaRPr lang="en-US" sz="44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242316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Esportes da Sorte (Apostas): fatia do ano em novembro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3291840"/>
            <a:ext cx="2834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Rivais (não líderes, fora do nosso portfólio, com R$ 50 M+ no ano) ordenados pela fatia de novembro. São eles que decidem o SOV na semana da Black Friday, não quem gasta mais no ano.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566160" y="1371600"/>
          <a:ext cx="8138160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1280160"/>
                <a:gridCol w="822960"/>
                <a:gridCol w="1188720"/>
                <a:gridCol w="1097280"/>
                <a:gridCol w="91440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Atacante (arena)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Invest. 2025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YoY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% ano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Esportes da Sorte (Apostas)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R$ 96,8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-35%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R$ 40,9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24,6%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Bradesco (Financeiro)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R$ 427,3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+46%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R$ 151,5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R$ 78,7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18,4%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Bet365 (Apostas)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R$ 239,0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+167%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R$ 99,4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R$ 40,6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17,0%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PepsiCo (Alimento &amp; Chocolate)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R$ 88,7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+76%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R$ 15,0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16,9%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Whirlpool (Eletrodoméstico)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R$ 116,4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+1%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R$ 37,8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R$ 19,1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16,4%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Mondial (Eletrodoméstico)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R$ 92,7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-22%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R$ 33,9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R$ 14,9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16,1%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Amazon (Varejo)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R$ 669,5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+22%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R$ 222,2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R$ 104,8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15,6%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Casas Bahia (Varejo)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R$ 409,1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-4%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R$ 128,7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R$ 58,3 M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14,2%</a:t>
                      </a:r>
                      <a:endParaRPr lang="en-US" sz="10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6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CAPÍTULO 4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Nosso pelotão: quem concentra na janela e quem não</a:t>
            </a:r>
            <a:endParaRPr lang="en-US" sz="34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457200" y="1325880"/>
          <a:ext cx="7680960" cy="4983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8595360" y="1325880"/>
            <a:ext cx="2834640" cy="1737360"/>
          </a:xfrm>
          <a:prstGeom prst="roundRect">
            <a:avLst>
              <a:gd name="adj" fmla="val 6316"/>
            </a:avLst>
          </a:prstGeom>
          <a:solidFill>
            <a:srgbClr val="F4F6F8"/>
          </a:solidFill>
          <a:ln w="9525">
            <a:solidFill>
              <a:srgbClr val="E4E8EC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8778240" y="14630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269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20,3%</a:t>
            </a:r>
            <a:endParaRPr lang="en-US" sz="4400" dirty="0"/>
          </a:p>
        </p:txBody>
      </p:sp>
      <p:sp>
        <p:nvSpPr>
          <p:cNvPr id="9" name="Text 6"/>
          <p:cNvSpPr txBox="1"/>
          <p:nvPr/>
        </p:nvSpPr>
        <p:spPr>
          <a:xfrm>
            <a:off x="8778240" y="237744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Electrolux: fatia do ano na janela · a arena concentra 34,5%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8595360" y="3337560"/>
            <a:ext cx="32004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Participação de set–out–nov no investimento de cada marca em 2025. Baseline neutro: 25%.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#1 de Eletrodoméstico está abaixo do baseline na arena mais sazonal do país. Ypê, Meta e Paramount fazem o oposto: concentram metade ou mais do ano na janela.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7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PRIORIDADE BLACK FRIDAY · FINANCEIRO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Santander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R$ 343,7 M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invest. 2025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743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34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7,5% · #5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2834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· rank holding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120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+71%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5120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YoY 24→25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315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406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R$ 94,9 M · 27,6%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406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janela set–nov · % do ano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9601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692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R$ 31,2 M · 9,1%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· % do ano</a:t>
            </a:r>
            <a:endParaRPr lang="en-US" sz="9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31720"/>
          <a:ext cx="75895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143000"/>
                <a:gridCol w="1051560"/>
                <a:gridCol w="914400"/>
                <a:gridCol w="914400"/>
                <a:gridCol w="868680"/>
                <a:gridCol w="86868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Anunciante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TV Aberta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OOH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Interior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Governo Federal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R$ 187,0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R$ 92,1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R$ 79,9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R$ 59,4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R$ 18,9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Bradesco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R$ 151,5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R$ 78,7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R$ 49,5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R$ 78,1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R$ 60,4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Nubank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R$ 104,7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R$ 35,2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R$ 34,4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R$ 54,7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R$ 48,5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Santander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R$ 94,9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R$ 31,2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R$ 55,2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R$ 26,8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R$ 36,8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Itaú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R$ 88,1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R$ 27,3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R$ 26,8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Sicredi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R$ 38,8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R$ 12,0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R$ 38,3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R$ 28,9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 txBox="1"/>
          <p:nvPr/>
        </p:nvSpPr>
        <p:spPr>
          <a:xfrm>
            <a:off x="83210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LEITURA (posições calculadas sobre os valores consultados)</a:t>
            </a:r>
            <a:endParaRPr lang="en-US" sz="850" dirty="0"/>
          </a:p>
        </p:txBody>
      </p:sp>
      <p:sp>
        <p:nvSpPr>
          <p:cNvPr id="23" name="Text 20"/>
          <p:cNvSpPr txBox="1"/>
          <p:nvPr/>
        </p:nvSpPr>
        <p:spPr>
          <a:xfrm>
            <a:off x="8321040" y="2651760"/>
            <a:ext cx="3383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Aberta na janela: Santander lidera com R$ 55,2 M; Santander é #1 (R$ 55,2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OOH na janela: Governo Federal lidera com R$ 79,9 M; Santander é #6 (R$ 26,8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Paulo na janela: Bradesco R$ 60,4 M; Santander é #4 (R$ 36,8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Interior na janela: Itaú R$ 26,8 M; Santander é #5 (R$ 12,9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Novembro: Governo Federal R$ 92,1 M; Santander é #4.</a:t>
            </a:r>
            <a:endParaRPr lang="en-US" sz="1050" dirty="0"/>
          </a:p>
        </p:txBody>
      </p:sp>
      <p:graphicFrame>
        <p:nvGraphicFramePr>
          <p:cNvPr id="24" name="Chart 0" descr=""/>
          <p:cNvGraphicFramePr/>
          <p:nvPr/>
        </p:nvGraphicFramePr>
        <p:xfrm>
          <a:off x="457200" y="4709160"/>
          <a:ext cx="7589520" cy="1600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8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PRIORIDADE BLACK FRIDAY · ELETRODOMÉSTICO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Electrolux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R$ 143,3 M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invest. 2025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743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34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19,7% · #1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2834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· rank holding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120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+19%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5120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YoY 24→25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315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406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R$ 29,0 M · 20,3%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406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janela set–nov · % do ano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9601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692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R$ 16,8 M · 11,7%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· % do ano</a:t>
            </a:r>
            <a:endParaRPr lang="en-US" sz="9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31720"/>
          <a:ext cx="75895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143000"/>
                <a:gridCol w="1051560"/>
                <a:gridCol w="914400"/>
                <a:gridCol w="914400"/>
                <a:gridCol w="868680"/>
                <a:gridCol w="86868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Anunciante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Search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TV Aberta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Nacional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Climazon (Midea)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R$ 38,5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Whirlpool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R$ 37,8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R$ 19,1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R$ 20,4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Mondial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R$ 33,9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R$ 25,6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R$ 9,1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Electrolux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R$ 29,0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R$ 17,5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Samsung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R$ 23,8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Britânia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R$ 8,5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LG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 txBox="1"/>
          <p:nvPr/>
        </p:nvSpPr>
        <p:spPr>
          <a:xfrm>
            <a:off x="83210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LEITURA (posições calculadas sobre os valores consultados)</a:t>
            </a:r>
            <a:endParaRPr lang="en-US" sz="850" dirty="0"/>
          </a:p>
        </p:txBody>
      </p:sp>
      <p:sp>
        <p:nvSpPr>
          <p:cNvPr id="23" name="Text 20"/>
          <p:cNvSpPr txBox="1"/>
          <p:nvPr/>
        </p:nvSpPr>
        <p:spPr>
          <a:xfrm>
            <a:off x="8321040" y="2651760"/>
            <a:ext cx="3383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na janela: Whirlpool lidera com R$ 20,4 M; Electrolux é #2 (R$ 15,5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Aberta na janela: Mondial lidera com R$ 25,6 M; Electrolux é #3 (R$ 7,9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Nacional na janela: Whirlpool R$ 23,0 M; Electrolux é #2 (R$ 17,5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Paulo na janela: Climazon (Midea) R$ 10,3 M; Electrolux é #5 (R$ 5,2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Novembro: Whirlpool R$ 19,1 M; Electrolux é #2.</a:t>
            </a:r>
            <a:endParaRPr lang="en-US" sz="1050" dirty="0"/>
          </a:p>
        </p:txBody>
      </p:sp>
      <p:graphicFrame>
        <p:nvGraphicFramePr>
          <p:cNvPr id="24" name="Chart 0" descr=""/>
          <p:cNvGraphicFramePr/>
          <p:nvPr/>
        </p:nvGraphicFramePr>
        <p:xfrm>
          <a:off x="457200" y="4709160"/>
          <a:ext cx="7589520" cy="1600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Radar Black Friday 2026 · edição base · 9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4846320" y="6446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9929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Fonte: DADOS_BF · investimento com desconto · consultas diretas, sem estimativas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PRIORIDADE BLACK FRIDAY · HIGIENE DOMÉSTICA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114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518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Ypê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R$ 214,8 M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invest. 2025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743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34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20,9% · #2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2834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· rank holding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120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+36%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5120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YoY 24→25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315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406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R$ 106,5 M · 49,6%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406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janela set–nov · % do ano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9601200" y="1325880"/>
            <a:ext cx="2148840" cy="777240"/>
          </a:xfrm>
          <a:prstGeom prst="roundRect">
            <a:avLst>
              <a:gd name="adj" fmla="val 9412"/>
            </a:avLst>
          </a:prstGeom>
          <a:solidFill>
            <a:srgbClr val="F4F6F8"/>
          </a:solidFill>
          <a:ln w="6350">
            <a:solidFill>
              <a:srgbClr val="E4E8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692640" y="13716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8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R$ 38,3 M · 17,8%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17647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· % do ano</a:t>
            </a:r>
            <a:endParaRPr lang="en-US" sz="9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31720"/>
          <a:ext cx="75895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143000"/>
                <a:gridCol w="1051560"/>
                <a:gridCol w="914400"/>
                <a:gridCol w="914400"/>
                <a:gridCol w="868680"/>
                <a:gridCol w="868680"/>
              </a:tblGrid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Anunciante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Janela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Nov R$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TV Aberta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TV Merch.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São Paulo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89929F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Nacional (jan.)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Ypê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R$ 106,5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R$ 38,3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R$ 68,0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R$ 29,8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R$ 22,5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Unilever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R$ 46,6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R$ 11,4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R$ 34,8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R$ 5,9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Reckitt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R$ 37,5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R$ 16,6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R$ 34,7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R$ 11,0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P&amp;G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R$ 21,4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R$ 14,3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R$ 15,7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Raymundo da Fonte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R$ 7,4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R$ 1,6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R$ 4,4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Bombril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R$ 6,0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R$ 2,1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R$ 3,8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R$ 0,4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R$ 3,9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1518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 Johnson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R$ 1,7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R$ 0,2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R$ 1,0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dirty="0">
                          <a:solidFill>
                            <a:srgbClr val="15181E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R$ 0,3 M</a:t>
                      </a:r>
                      <a:endParaRPr lang="en-US" sz="95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 txBox="1"/>
          <p:nvPr/>
        </p:nvSpPr>
        <p:spPr>
          <a:xfrm>
            <a:off x="83210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69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LEITURA (posições calculadas sobre os valores consultados)</a:t>
            </a:r>
            <a:endParaRPr lang="en-US" sz="850" dirty="0"/>
          </a:p>
        </p:txBody>
      </p:sp>
      <p:sp>
        <p:nvSpPr>
          <p:cNvPr id="23" name="Text 20"/>
          <p:cNvSpPr txBox="1"/>
          <p:nvPr/>
        </p:nvSpPr>
        <p:spPr>
          <a:xfrm>
            <a:off x="8321040" y="2651760"/>
            <a:ext cx="3383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Aberta na janela: Ypê lidera com R$ 68,0 M; Ypê é #1 (R$ 68,0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Merch. na janela: Ypê lidera com R$ 16,8 M; Ypê é #1 (R$ 16,8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Paulo na janela: Ypê R$ 29,8 M; Ypê é #1 (R$ 29,8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Nacional na janela: Ypê R$ 22,5 M; Ypê é #1 (R$ 22,5 M).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5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Novembro: Ypê R$ 38,3 M; Ypê é #1.</a:t>
            </a:r>
            <a:endParaRPr lang="en-US" sz="1050" dirty="0"/>
          </a:p>
        </p:txBody>
      </p:sp>
      <p:graphicFrame>
        <p:nvGraphicFramePr>
          <p:cNvPr id="24" name="Chart 0" descr=""/>
          <p:cNvGraphicFramePr/>
          <p:nvPr/>
        </p:nvGraphicFramePr>
        <p:xfrm>
          <a:off x="457200" y="4709160"/>
          <a:ext cx="7589520" cy="1600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2026-09-02T09:54:49Z</dcterms:created>
  <dcterms:modified xsi:type="dcterms:W3CDTF">2026-09-02T09:54:49Z</dcterms:modified>
</cp:coreProperties>
</file>